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4"/>
    <p:sldMasterId id="2147483680" r:id="rId5"/>
    <p:sldMasterId id="2147483692" r:id="rId6"/>
    <p:sldMasterId id="2147483696" r:id="rId7"/>
  </p:sldMasterIdLst>
  <p:sldIdLst>
    <p:sldId id="276" r:id="rId8"/>
    <p:sldId id="277" r:id="rId9"/>
    <p:sldId id="278" r:id="rId10"/>
    <p:sldId id="279" r:id="rId11"/>
    <p:sldId id="280" r:id="rId12"/>
    <p:sldId id="261" r:id="rId13"/>
    <p:sldId id="262" r:id="rId14"/>
    <p:sldId id="263" r:id="rId15"/>
    <p:sldId id="273" r:id="rId16"/>
    <p:sldId id="275" r:id="rId17"/>
    <p:sldId id="266" r:id="rId18"/>
    <p:sldId id="267" r:id="rId19"/>
    <p:sldId id="264" r:id="rId20"/>
    <p:sldId id="269" r:id="rId21"/>
    <p:sldId id="274" r:id="rId22"/>
    <p:sldId id="271" r:id="rId23"/>
    <p:sldId id="281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002A"/>
    <a:srgbClr val="2248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342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6/10/2016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888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6/10/2016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733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6/10/2016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81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6/10/2016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220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6/10/2016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230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6/10/2016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45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6/10/2016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972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6/10/2016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543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6/10/2016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810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6/10/2016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319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6/10/2016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4687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3B45B-EC79-42B4-97E8-00B9705213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4130D-0A57-4356-8054-56622E2944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323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3B45B-EC79-42B4-97E8-00B9705213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4130D-0A57-4356-8054-56622E2944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7579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3B45B-EC79-42B4-97E8-00B9705213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4130D-0A57-4356-8054-56622E2944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961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3B45B-EC79-42B4-97E8-00B9705213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4130D-0A57-4356-8054-56622E2944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9003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3B45B-EC79-42B4-97E8-00B9705213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4130D-0A57-4356-8054-56622E2944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0307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3B45B-EC79-42B4-97E8-00B9705213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4130D-0A57-4356-8054-56622E2944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722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3B45B-EC79-42B4-97E8-00B9705213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4130D-0A57-4356-8054-56622E2944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8406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3B45B-EC79-42B4-97E8-00B9705213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4130D-0A57-4356-8054-56622E2944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4060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3B45B-EC79-42B4-97E8-00B9705213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4130D-0A57-4356-8054-56622E2944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2259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3B45B-EC79-42B4-97E8-00B9705213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4130D-0A57-4356-8054-56622E2944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8717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3B45B-EC79-42B4-97E8-00B9705213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4130D-0A57-4356-8054-56622E2944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764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21451-1387-4CA6-816F-3879F97B5C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1075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298897"/>
            <a:ext cx="5486400" cy="342867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23191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76898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21451-1387-4CA6-816F-3879F97B5C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6541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298897"/>
            <a:ext cx="5486400" cy="342867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05164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0818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6/10/2016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88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3000"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C3B45B-EC79-42B4-97E8-00B9705213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B4130D-0A57-4356-8054-56622E2944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198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687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203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08085" y="3437061"/>
            <a:ext cx="9352085" cy="2387600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chemeClr val="bg1"/>
                </a:solidFill>
              </a:rPr>
              <a:t>OWN YOUR CAREER</a:t>
            </a:r>
            <a:endParaRPr lang="en-US" sz="7200" b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8957" y="5735638"/>
            <a:ext cx="6858000" cy="165576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3 WAYS TO ADVANCE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195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888791"/>
            <a:ext cx="8001000" cy="1790700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585858"/>
                </a:solidFill>
                <a:latin typeface="+mn-lt"/>
              </a:rPr>
              <a:t>Which brain do you believe represents a brain at rest? </a:t>
            </a:r>
            <a:r>
              <a:rPr lang="en-US" dirty="0" smtClean="0">
                <a:solidFill>
                  <a:srgbClr val="585858"/>
                </a:solidFill>
                <a:latin typeface="Arial"/>
                <a:ea typeface="+mj-ea"/>
                <a:cs typeface="+mj-cs"/>
              </a:rPr>
              <a:t/>
            </a:r>
            <a:br>
              <a:rPr lang="en-US" dirty="0" smtClean="0">
                <a:solidFill>
                  <a:srgbClr val="585858"/>
                </a:solidFill>
                <a:latin typeface="Arial"/>
                <a:ea typeface="+mj-ea"/>
                <a:cs typeface="+mj-cs"/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Placeholder 4"/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68" t="30047" r="25268" b="37245"/>
          <a:stretch/>
        </p:blipFill>
        <p:spPr bwMode="auto">
          <a:xfrm>
            <a:off x="2377655" y="3210716"/>
            <a:ext cx="5531691" cy="18516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77655" y="5134610"/>
            <a:ext cx="553169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dirty="0">
                <a:solidFill>
                  <a:srgbClr val="990000"/>
                </a:solidFill>
              </a:rPr>
              <a:t>          Brain 1			    Brain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08744" y="5725333"/>
            <a:ext cx="326951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solidFill>
                  <a:prstClr val="black"/>
                </a:solidFill>
              </a:rPr>
              <a:t>*courtesy of Dr. Daniel Amen</a:t>
            </a:r>
          </a:p>
        </p:txBody>
      </p:sp>
    </p:spTree>
    <p:extLst>
      <p:ext uri="{BB962C8B-B14F-4D97-AF65-F5344CB8AC3E}">
        <p14:creationId xmlns:p14="http://schemas.microsoft.com/office/powerpoint/2010/main" val="97469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21677" t="14267" r="18263" b="12559"/>
          <a:stretch/>
        </p:blipFill>
        <p:spPr>
          <a:xfrm>
            <a:off x="895456" y="461664"/>
            <a:ext cx="7678705" cy="52361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13784" y="5697837"/>
            <a:ext cx="68420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Amen, D, Trujillo, M, </a:t>
            </a:r>
            <a:r>
              <a:rPr lang="en-US" sz="1350" dirty="0" err="1"/>
              <a:t>Keator</a:t>
            </a:r>
            <a:r>
              <a:rPr lang="en-US" sz="1350" dirty="0"/>
              <a:t>, D, et al. “Gender differences in </a:t>
            </a:r>
            <a:r>
              <a:rPr lang="en-US" sz="1350" dirty="0" err="1"/>
              <a:t>rCBF</a:t>
            </a:r>
            <a:r>
              <a:rPr lang="en-US" sz="1350" dirty="0"/>
              <a:t> in a healthy and psychiatric cohort of 46034 SPECT scans.” Amen Clinics. 2013.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/>
              <a:t>Annis</a:t>
            </a:r>
            <a:r>
              <a:rPr lang="en-US" sz="1350" dirty="0"/>
              <a:t>, Barbara, Gender Intelligence Group – </a:t>
            </a:r>
            <a:r>
              <a:rPr lang="en-US" sz="1350" dirty="0" err="1"/>
              <a:t>BeGenderIntelligent</a:t>
            </a:r>
            <a:r>
              <a:rPr lang="en-US" sz="1350" dirty="0"/>
              <a:t> Learning Experience. 2016.</a:t>
            </a:r>
          </a:p>
          <a:p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64001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Stencil" panose="040409050D0802020404" pitchFamily="82" charset="0"/>
              </a:rPr>
              <a:t>COMPANIES WITH THE GREATEST GENDER DIVERSITY SEE 2 TIMES MORE REVENUE AND 34 % HIGHER PROFITS ON AVERAGE</a:t>
            </a:r>
            <a:endParaRPr lang="en-US" sz="4800" dirty="0">
              <a:solidFill>
                <a:schemeClr val="bg1"/>
              </a:solidFill>
              <a:latin typeface="Stencil" panose="040409050D0802020404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478087"/>
            <a:ext cx="6400800" cy="889462"/>
          </a:xfrm>
        </p:spPr>
        <p:txBody>
          <a:bodyPr>
            <a:normAutofit/>
          </a:bodyPr>
          <a:lstStyle/>
          <a:p>
            <a:pPr algn="l"/>
            <a:r>
              <a:rPr lang="en-US" sz="1600" dirty="0" smtClean="0">
                <a:solidFill>
                  <a:schemeClr val="bg1"/>
                </a:solidFill>
              </a:rPr>
              <a:t>[1] UC Davis Graduate School of Management Study, 2014-2015</a:t>
            </a:r>
          </a:p>
          <a:p>
            <a:pPr algn="l"/>
            <a:r>
              <a:rPr lang="en-US" sz="1600" dirty="0" smtClean="0">
                <a:solidFill>
                  <a:schemeClr val="bg1"/>
                </a:solidFill>
              </a:rPr>
              <a:t>[2] Adler, Roy D (2001), Women in the Executive Suite Correlate to High Profits, Glass Ceiling Research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72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63769" y="325317"/>
            <a:ext cx="9671538" cy="2114550"/>
          </a:xfrm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bg1"/>
                </a:solidFill>
                <a:latin typeface="Stencil" panose="040409050D0802020404" pitchFamily="82" charset="0"/>
              </a:rPr>
              <a:t>12 YEARS OF NO CHANGE</a:t>
            </a:r>
            <a:endParaRPr lang="en-US" sz="5400" dirty="0">
              <a:solidFill>
                <a:schemeClr val="bg1"/>
              </a:solidFill>
              <a:latin typeface="Stencil" panose="040409050D0802020404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96269"/>
            <a:ext cx="6400800" cy="3548039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less than 22% of senior management positions globally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make 23% less than men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117 years to reach parity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84191" y="6144426"/>
            <a:ext cx="4175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Source: Grant Thornton IBR 2014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019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0215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t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433" y="1638112"/>
            <a:ext cx="2390522" cy="2390522"/>
          </a:xfrm>
          <a:prstGeom prst="rect">
            <a:avLst/>
          </a:prstGeom>
          <a:ln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55" y="1358695"/>
            <a:ext cx="2872437" cy="2872437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70"/>
          <a:stretch/>
        </p:blipFill>
        <p:spPr>
          <a:xfrm>
            <a:off x="6208278" y="1638112"/>
            <a:ext cx="2541594" cy="2390522"/>
          </a:xfrm>
          <a:prstGeom prst="rect">
            <a:avLst/>
          </a:prstGeom>
          <a:ln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60568" y="4932929"/>
            <a:ext cx="78897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PetitaLight" panose="02000606040000020003" pitchFamily="2" charset="0"/>
              </a:rPr>
              <a:t>Marina </a:t>
            </a:r>
            <a:r>
              <a:rPr lang="en-US" sz="3200" b="1" dirty="0" err="1" smtClean="0">
                <a:latin typeface="PetitaLight" panose="02000606040000020003" pitchFamily="2" charset="0"/>
              </a:rPr>
              <a:t>Bogard</a:t>
            </a:r>
            <a:r>
              <a:rPr lang="en-US" sz="3200" b="1" dirty="0" smtClean="0">
                <a:latin typeface="PetitaLight" panose="02000606040000020003" pitchFamily="2" charset="0"/>
              </a:rPr>
              <a:t>, </a:t>
            </a:r>
            <a:br>
              <a:rPr lang="en-US" sz="3200" b="1" dirty="0" smtClean="0">
                <a:latin typeface="PetitaLight" panose="02000606040000020003" pitchFamily="2" charset="0"/>
              </a:rPr>
            </a:br>
            <a:r>
              <a:rPr lang="en-US" sz="3200" b="1" dirty="0" smtClean="0">
                <a:latin typeface="PetitaLight" panose="02000606040000020003" pitchFamily="2" charset="0"/>
              </a:rPr>
              <a:t>SVP Global Strategic Accounts</a:t>
            </a:r>
            <a:endParaRPr lang="en-US" sz="3200" b="1" dirty="0">
              <a:latin typeface="PetitaLight" panose="02000606040000020003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15" r="27114"/>
          <a:stretch/>
        </p:blipFill>
        <p:spPr>
          <a:xfrm>
            <a:off x="1594769" y="1269341"/>
            <a:ext cx="2377842" cy="3354545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668" y="2013083"/>
            <a:ext cx="2764018" cy="19358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1954" y="4966340"/>
            <a:ext cx="78125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PetitaLight" panose="02000606040000020003" pitchFamily="2" charset="0"/>
              </a:rPr>
              <a:t>Jennifer Miller, </a:t>
            </a:r>
          </a:p>
          <a:p>
            <a:pPr algn="ctr"/>
            <a:r>
              <a:rPr lang="en-US" sz="3200" b="1" dirty="0" smtClean="0">
                <a:latin typeface="PetitaLight" panose="02000606040000020003" pitchFamily="2" charset="0"/>
              </a:rPr>
              <a:t>Marketing Engineer</a:t>
            </a:r>
            <a:endParaRPr lang="en-US" sz="3200" b="1" dirty="0">
              <a:latin typeface="PetitaLight" panose="02000606040000020003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urpose 2-S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320" y="831640"/>
            <a:ext cx="9103360" cy="512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234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6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60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Feedback%202-SD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55792" y="508000"/>
            <a:ext cx="9256889" cy="520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8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2"/>
          <p:cNvSpPr txBox="1"/>
          <p:nvPr/>
        </p:nvSpPr>
        <p:spPr>
          <a:xfrm>
            <a:off x="274320" y="6652260"/>
            <a:ext cx="8686800" cy="369332"/>
          </a:xfrm>
          <a:prstGeom prst="rect">
            <a:avLst/>
          </a:prstGeom>
          <a:noFill/>
        </p:spPr>
        <p:txBody>
          <a:bodyPr wrap="square" rtlCol="0"/>
          <a:lstStyle/>
          <a:p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volution%201-SD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28816" y="378127"/>
            <a:ext cx="9487776" cy="53368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3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4"/>
            <a:ext cx="8339866" cy="219456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 algn="l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1. Know Your Values</a:t>
            </a:r>
            <a:b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2. Own Your Review</a:t>
            </a:r>
            <a:b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3. Give &amp; Ask for Support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61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80892" y="4079630"/>
            <a:ext cx="314178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Shavon</a:t>
            </a:r>
            <a:r>
              <a:rPr lang="en-US" dirty="0" smtClean="0"/>
              <a:t> Lindley, CEO</a:t>
            </a:r>
          </a:p>
          <a:p>
            <a:pPr algn="ctr"/>
            <a:r>
              <a:rPr lang="en-US" dirty="0" smtClean="0"/>
              <a:t>www.womenevolution.com</a:t>
            </a:r>
          </a:p>
          <a:p>
            <a:pPr algn="ctr"/>
            <a:r>
              <a:rPr lang="en-US" dirty="0"/>
              <a:t>s</a:t>
            </a:r>
            <a:r>
              <a:rPr lang="en-US" dirty="0" smtClean="0"/>
              <a:t>havon@womenevolution.com</a:t>
            </a:r>
          </a:p>
          <a:p>
            <a:pPr algn="ctr"/>
            <a:r>
              <a:rPr lang="en-US" dirty="0" smtClean="0"/>
              <a:t>858-539-3929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56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A92E2E2C0B9684CAE86C7ED7BAE5D0E" ma:contentTypeVersion="0" ma:contentTypeDescription="Create a new document." ma:contentTypeScope="" ma:versionID="522cfa7b1a24c7afc2e789b7fa086a5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7dffbe44895a71485913156bbea7277b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C745B3D-AF5C-440A-82F9-00C2765D4231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29840B3-D239-40F7-AF4F-EF3FD13B7DA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3AC6B29-40D8-41A2-80D9-E64422087E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</TotalTime>
  <Words>182</Words>
  <Application>Microsoft Office PowerPoint</Application>
  <PresentationFormat>On-screen Show (4:3)</PresentationFormat>
  <Paragraphs>23</Paragraphs>
  <Slides>17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Arial</vt:lpstr>
      <vt:lpstr>Calibri</vt:lpstr>
      <vt:lpstr>Calibri Light</vt:lpstr>
      <vt:lpstr>Courier New</vt:lpstr>
      <vt:lpstr>PetitaLight</vt:lpstr>
      <vt:lpstr>Stencil</vt:lpstr>
      <vt:lpstr>Office Theme</vt:lpstr>
      <vt:lpstr>1_Office Theme</vt:lpstr>
      <vt:lpstr>2_Office Theme</vt:lpstr>
      <vt:lpstr>3_Office Theme</vt:lpstr>
      <vt:lpstr>OWN YOUR CAREER</vt:lpstr>
      <vt:lpstr>Which brain do you believe represents a brain at rest?  </vt:lpstr>
      <vt:lpstr>PowerPoint Presentation</vt:lpstr>
      <vt:lpstr>COMPANIES WITH THE GREATEST GENDER DIVERSITY SEE 2 TIMES MORE REVENUE AND 34 % HIGHER PROFITS ON AVERAGE</vt:lpstr>
      <vt:lpstr>12 YEARS OF NO CHANGE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1. Know Your Values  2. Own Your Review  3. Give &amp; Ask for Support</vt:lpstr>
      <vt:lpstr>PowerPoint Presentation</vt:lpstr>
      <vt:lpstr>PowerPoint Presentation</vt:lpstr>
    </vt:vector>
  </TitlesOfParts>
  <Company>officegen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officegen</dc:creator>
  <cp:lastModifiedBy>Shavon Lindley</cp:lastModifiedBy>
  <cp:revision>15</cp:revision>
  <dcterms:created xsi:type="dcterms:W3CDTF">2015-01-23T23:25:26Z</dcterms:created>
  <dcterms:modified xsi:type="dcterms:W3CDTF">2016-06-10T08:13:16Z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0x0101000A92E2E2C0B9684CAE86C7ED7BAE5D0E</vt:lpwstr>
  </property>
</Properties>
</file>